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Economica"/>
      <p:regular r:id="rId52"/>
      <p:bold r:id="rId53"/>
      <p:italic r:id="rId54"/>
      <p:boldItalic r:id="rId55"/>
    </p:embeddedFont>
    <p:embeddedFont>
      <p:font typeface="Roboto"/>
      <p:regular r:id="rId56"/>
      <p:bold r:id="rId57"/>
      <p:italic r:id="rId58"/>
      <p:boldItalic r:id="rId59"/>
    </p:embeddedFont>
    <p:embeddedFont>
      <p:font typeface="Caveat Medium"/>
      <p:regular r:id="rId60"/>
      <p:bold r:id="rId61"/>
    </p:embeddedFont>
    <p:embeddedFont>
      <p:font typeface="Open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regular.fntdata"/><Relationship Id="rId61" Type="http://schemas.openxmlformats.org/officeDocument/2006/relationships/font" Target="fonts/CaveatMedium-bold.fntdata"/><Relationship Id="rId20" Type="http://schemas.openxmlformats.org/officeDocument/2006/relationships/slide" Target="slides/slide15.xml"/><Relationship Id="rId64" Type="http://schemas.openxmlformats.org/officeDocument/2006/relationships/font" Target="fonts/OpenSans-italic.fntdata"/><Relationship Id="rId63" Type="http://schemas.openxmlformats.org/officeDocument/2006/relationships/font" Target="fonts/Ope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aveatMedium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Economica-bold.fntdata"/><Relationship Id="rId52" Type="http://schemas.openxmlformats.org/officeDocument/2006/relationships/font" Target="fonts/Economica-regular.fntdata"/><Relationship Id="rId11" Type="http://schemas.openxmlformats.org/officeDocument/2006/relationships/slide" Target="slides/slide6.xml"/><Relationship Id="rId55" Type="http://schemas.openxmlformats.org/officeDocument/2006/relationships/font" Target="fonts/Economica-boldItalic.fntdata"/><Relationship Id="rId10" Type="http://schemas.openxmlformats.org/officeDocument/2006/relationships/slide" Target="slides/slide5.xml"/><Relationship Id="rId54" Type="http://schemas.openxmlformats.org/officeDocument/2006/relationships/font" Target="fonts/Economica-italic.fntdata"/><Relationship Id="rId13" Type="http://schemas.openxmlformats.org/officeDocument/2006/relationships/slide" Target="slides/slide8.xml"/><Relationship Id="rId57" Type="http://schemas.openxmlformats.org/officeDocument/2006/relationships/font" Target="fonts/Roboto-bold.fntdata"/><Relationship Id="rId12" Type="http://schemas.openxmlformats.org/officeDocument/2006/relationships/slide" Target="slides/slide7.xml"/><Relationship Id="rId56" Type="http://schemas.openxmlformats.org/officeDocument/2006/relationships/font" Target="fonts/Roboto-regular.fntdata"/><Relationship Id="rId15" Type="http://schemas.openxmlformats.org/officeDocument/2006/relationships/slide" Target="slides/slide10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d215b68a7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d215b68a7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d215b68a7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d215b68a7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d215b68a7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d215b68a7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d215b68a7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d215b68a7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d215b68a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d215b68a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d215b68a7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d215b68a7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215b68a7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215b68a7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d215b68a7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d215b68a7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d215b68a7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d215b68a7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d215b68a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d215b68a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d215b68a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d215b68a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d215b68a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d215b68a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d215b68a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d215b68a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d215b68a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d215b68a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d215b68a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d215b68a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d215b68a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d215b68a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d215b68a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d215b68a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d215b68a7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d215b68a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d215b68a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d215b68a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d215b68a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d215b68a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d215b68a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d215b68a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d215b68a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d215b68a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d215b68a7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d215b68a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d215b68a7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d215b68a7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d215b68a7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d215b68a7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d215b68a7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d215b68a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d215b68a7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d215b68a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d215b68a7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d215b68a7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d215b68a7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d215b68a7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d215b68a7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d215b68a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d215b68a7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d215b68a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d215b68a7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d215b68a7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d215b68a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d215b68a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d215b68a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d215b68a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d215b68a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d215b68a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d215b68a7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d215b68a7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d215b68a7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d215b68a7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d215b68a7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3d215b68a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d215b68a7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d215b68a7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d215b68a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d215b68a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d215b68a7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d215b68a7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d215b68a7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d215b68a7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d215b68a7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d215b68a7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d215b68a7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d215b68a7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d215b68a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d215b68a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72" y="0"/>
            <a:ext cx="745210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type="ctrTitle"/>
          </p:nvPr>
        </p:nvSpPr>
        <p:spPr>
          <a:xfrm>
            <a:off x="3044700" y="9108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serverless all the way down!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044700" y="25831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 serverless technologies to build, deploy, and serve scalable data pipelines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go serverless?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Non-constant workload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Non-constant workload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Volume-varying tasks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go serverless?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Non-constant workload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Volume-varying tasks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Non-low latency requirements</a:t>
            </a:r>
            <a:endParaRPr/>
          </a:p>
        </p:txBody>
      </p:sp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go serverless?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go serverless?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Non-constant workload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Volume-varying tasks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Non-low latency requirements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you’ve asked “how can i meet these requirements with a service that’s always on and available at a low cost?”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</a:t>
            </a:r>
            <a:r>
              <a:rPr b="1" lang="en"/>
              <a:t>NOT</a:t>
            </a:r>
            <a:r>
              <a:rPr lang="en"/>
              <a:t> go serverless?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latency responses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</a:t>
            </a:r>
            <a:r>
              <a:rPr b="1" lang="en"/>
              <a:t>NOT</a:t>
            </a:r>
            <a:r>
              <a:rPr lang="en"/>
              <a:t> go serverless?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latency responses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memory computations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</a:t>
            </a:r>
            <a:r>
              <a:rPr b="1" lang="en"/>
              <a:t>NOT</a:t>
            </a:r>
            <a:r>
              <a:rPr lang="en"/>
              <a:t> go serverless?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latency responses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memory computations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running tasks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</a:t>
            </a:r>
            <a:r>
              <a:rPr b="1" lang="en"/>
              <a:t>NOT</a:t>
            </a:r>
            <a:r>
              <a:rPr lang="en"/>
              <a:t> go serverless?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</a:t>
            </a:r>
            <a:r>
              <a:rPr b="1" lang="en"/>
              <a:t>NOT</a:t>
            </a:r>
            <a:r>
              <a:rPr lang="en"/>
              <a:t> go serverless?</a:t>
            </a:r>
            <a:endParaRPr/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latency responses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memory computations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running tasks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tasks interacting with each other and require statefulness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"/>
            <a:ext cx="9144003" cy="392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38" y="198150"/>
            <a:ext cx="7595524" cy="47472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318200" y="483100"/>
            <a:ext cx="650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3F3F3"/>
                </a:solidFill>
                <a:latin typeface="Caveat Medium"/>
                <a:ea typeface="Caveat Medium"/>
                <a:cs typeface="Caveat Medium"/>
                <a:sym typeface="Caveat Medium"/>
              </a:rPr>
              <a:t>Who has used serverless technologies?</a:t>
            </a:r>
            <a:endParaRPr sz="3800">
              <a:solidFill>
                <a:srgbClr val="F3F3F3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giving an example, let’s define some things</a:t>
            </a:r>
            <a:endParaRPr/>
          </a:p>
        </p:txBody>
      </p:sp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775" y="1056800"/>
            <a:ext cx="6250450" cy="394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sake of time…</a:t>
            </a:r>
            <a:endParaRPr/>
          </a:p>
        </p:txBody>
      </p:sp>
      <p:sp>
        <p:nvSpPr>
          <p:cNvPr id="183" name="Google Shape;183;p3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I’ve already populated an </a:t>
            </a:r>
            <a:r>
              <a:rPr b="1" lang="en"/>
              <a:t>S3</a:t>
            </a:r>
            <a:r>
              <a:rPr lang="en"/>
              <a:t> bucket with data that we’ll retrieve 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I’ve already created our </a:t>
            </a:r>
            <a:r>
              <a:rPr b="1" lang="en"/>
              <a:t>Athena</a:t>
            </a:r>
            <a:r>
              <a:rPr lang="en"/>
              <a:t> query engine that we’ll use to query our data in S3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what our data in S3 looks like</a:t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625" y="1203750"/>
            <a:ext cx="7768758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what our Athena environment looks like</a:t>
            </a:r>
            <a:endParaRPr/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926" y="1110425"/>
            <a:ext cx="5068626" cy="38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build the rest of it!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start with creating our Lambda function</a:t>
            </a:r>
            <a:endParaRPr/>
          </a:p>
        </p:txBody>
      </p:sp>
      <p:pic>
        <p:nvPicPr>
          <p:cNvPr id="206" name="Google Shape;2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238"/>
            <a:ext cx="8839200" cy="262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238" y="1147225"/>
            <a:ext cx="7057521" cy="386647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 and create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function code</a:t>
            </a:r>
            <a:endParaRPr/>
          </a:p>
        </p:txBody>
      </p:sp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738" y="1147223"/>
            <a:ext cx="7002537" cy="38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102" y="1130052"/>
            <a:ext cx="5875799" cy="382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use code I’ve already written for this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our Lambda function before deploying</a:t>
            </a:r>
            <a:endParaRPr/>
          </a:p>
        </p:txBody>
      </p:sp>
      <p:pic>
        <p:nvPicPr>
          <p:cNvPr id="230" name="Google Shape;2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477" y="1147225"/>
            <a:ext cx="6135050" cy="391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204" cy="3806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works!</a:t>
            </a:r>
            <a:endParaRPr/>
          </a:p>
        </p:txBody>
      </p:sp>
      <p:sp>
        <p:nvSpPr>
          <p:cNvPr id="236" name="Google Shape;236;p4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7223"/>
            <a:ext cx="8520602" cy="3856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extend the timeout and memory</a:t>
            </a:r>
            <a:endParaRPr/>
          </a:p>
        </p:txBody>
      </p:sp>
      <p:pic>
        <p:nvPicPr>
          <p:cNvPr id="243" name="Google Shape;2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38" y="1147224"/>
            <a:ext cx="8452326" cy="370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extend the timeout and memory</a:t>
            </a:r>
            <a:endParaRPr/>
          </a:p>
        </p:txBody>
      </p:sp>
      <p:pic>
        <p:nvPicPr>
          <p:cNvPr id="249" name="Google Shape;2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825" y="1147225"/>
            <a:ext cx="3772349" cy="387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make our </a:t>
            </a:r>
            <a:r>
              <a:rPr lang="en"/>
              <a:t>data accessible over HTTPS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API on AWS API Gateway</a:t>
            </a:r>
            <a:endParaRPr/>
          </a:p>
        </p:txBody>
      </p:sp>
      <p:pic>
        <p:nvPicPr>
          <p:cNvPr id="260" name="Google Shape;2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502" y="1147225"/>
            <a:ext cx="5792399" cy="383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the API</a:t>
            </a:r>
            <a:endParaRPr/>
          </a:p>
        </p:txBody>
      </p:sp>
      <p:sp>
        <p:nvSpPr>
          <p:cNvPr id="266" name="Google Shape;266;p4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" y="1147215"/>
            <a:ext cx="9144003" cy="3585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resource on the API</a:t>
            </a:r>
            <a:endParaRPr/>
          </a:p>
        </p:txBody>
      </p:sp>
      <p:pic>
        <p:nvPicPr>
          <p:cNvPr id="273" name="Google Shape;2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713" y="1147225"/>
            <a:ext cx="6702577" cy="372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resource on the API</a:t>
            </a:r>
            <a:endParaRPr/>
          </a:p>
        </p:txBody>
      </p:sp>
      <p:pic>
        <p:nvPicPr>
          <p:cNvPr id="279" name="Google Shape;2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00" y="1147224"/>
            <a:ext cx="7712389" cy="349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method on the resource</a:t>
            </a:r>
            <a:endParaRPr/>
          </a:p>
        </p:txBody>
      </p:sp>
      <p:pic>
        <p:nvPicPr>
          <p:cNvPr id="285" name="Google Shape;28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750" y="1147225"/>
            <a:ext cx="5664502" cy="388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method on the resource</a:t>
            </a:r>
            <a:endParaRPr/>
          </a:p>
        </p:txBody>
      </p:sp>
      <p:pic>
        <p:nvPicPr>
          <p:cNvPr id="291" name="Google Shape;2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700" y="1147225"/>
            <a:ext cx="5650601" cy="387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go serverless?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Lambda function as the integration point</a:t>
            </a:r>
            <a:endParaRPr/>
          </a:p>
        </p:txBody>
      </p:sp>
      <p:pic>
        <p:nvPicPr>
          <p:cNvPr id="297" name="Google Shape;2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50" y="1147224"/>
            <a:ext cx="7968502" cy="38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it out</a:t>
            </a:r>
            <a:endParaRPr/>
          </a:p>
        </p:txBody>
      </p:sp>
      <p:pic>
        <p:nvPicPr>
          <p:cNvPr id="303" name="Google Shape;3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912" y="1147225"/>
            <a:ext cx="6490173" cy="381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the API (so we can access it)</a:t>
            </a:r>
            <a:endParaRPr/>
          </a:p>
        </p:txBody>
      </p:sp>
      <p:pic>
        <p:nvPicPr>
          <p:cNvPr id="309" name="Google Shape;3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700" y="1147225"/>
            <a:ext cx="5868600" cy="385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the deployment</a:t>
            </a:r>
            <a:endParaRPr/>
          </a:p>
        </p:txBody>
      </p:sp>
      <p:pic>
        <p:nvPicPr>
          <p:cNvPr id="315" name="Google Shape;31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563" y="1147225"/>
            <a:ext cx="7832873" cy="376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call it from Jupyter</a:t>
            </a:r>
            <a:endParaRPr/>
          </a:p>
        </p:txBody>
      </p:sp>
      <p:pic>
        <p:nvPicPr>
          <p:cNvPr id="321" name="Google Shape;32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575" y="1147225"/>
            <a:ext cx="7346852" cy="38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more stuff with that data in Jupyter</a:t>
            </a:r>
            <a:endParaRPr/>
          </a:p>
        </p:txBody>
      </p:sp>
      <p:pic>
        <p:nvPicPr>
          <p:cNvPr id="327" name="Google Shape;3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150" y="1147225"/>
            <a:ext cx="6139725" cy="387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8"/>
          <p:cNvSpPr txBox="1"/>
          <p:nvPr/>
        </p:nvSpPr>
        <p:spPr>
          <a:xfrm>
            <a:off x="2692950" y="1528775"/>
            <a:ext cx="37581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Timothy Dobbins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Data Scientist|Data Engineer|Consultant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Github: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github.com/tmthyjames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Linkedin: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linkedin.com/in/tim-dobbins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Email: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tmthyjames@gmail.com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Or scan this →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3" name="Google Shape;33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1533550"/>
            <a:ext cx="2381250" cy="23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7250" y="1528763"/>
            <a:ext cx="2381250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help with a project or have questions?</a:t>
            </a:r>
            <a:endParaRPr/>
          </a:p>
        </p:txBody>
      </p:sp>
      <p:sp>
        <p:nvSpPr>
          <p:cNvPr id="336" name="Google Shape;336;p58"/>
          <p:cNvSpPr txBox="1"/>
          <p:nvPr/>
        </p:nvSpPr>
        <p:spPr>
          <a:xfrm>
            <a:off x="1621950" y="4301100"/>
            <a:ext cx="59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Presentation Github link: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github.com/tmthyjames/serverless-prez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go serverless?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Eliminates server maintenance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go serverless?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Eliminates server maintenance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pay for what you use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Eliminates server maintenance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pay for what you use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Inherently and automatically scalable</a:t>
            </a:r>
            <a:endParaRPr/>
          </a:p>
        </p:txBody>
      </p:sp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go serverless?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go serverless?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Eliminates server maintenance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pay for what you use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Inherently and automatically scalable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deploy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go serverless?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